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29" autoAdjust="0"/>
    <p:restoredTop sz="94660"/>
  </p:normalViewPr>
  <p:slideViewPr>
    <p:cSldViewPr snapToGrid="0">
      <p:cViewPr>
        <p:scale>
          <a:sx n="98" d="100"/>
          <a:sy n="98" d="100"/>
        </p:scale>
        <p:origin x="594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9608-443E-4835-852E-3B3C1DA95C51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057D0-A998-4C61-90BC-108AA908F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918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9608-443E-4835-852E-3B3C1DA95C51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057D0-A998-4C61-90BC-108AA908F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414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9608-443E-4835-852E-3B3C1DA95C51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057D0-A998-4C61-90BC-108AA908F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214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9608-443E-4835-852E-3B3C1DA95C51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057D0-A998-4C61-90BC-108AA908F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061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9608-443E-4835-852E-3B3C1DA95C51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057D0-A998-4C61-90BC-108AA908F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30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9608-443E-4835-852E-3B3C1DA95C51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057D0-A998-4C61-90BC-108AA908F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001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9608-443E-4835-852E-3B3C1DA95C51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057D0-A998-4C61-90BC-108AA908F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322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9608-443E-4835-852E-3B3C1DA95C51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057D0-A998-4C61-90BC-108AA908F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42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9608-443E-4835-852E-3B3C1DA95C51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057D0-A998-4C61-90BC-108AA908F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751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9608-443E-4835-852E-3B3C1DA95C51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057D0-A998-4C61-90BC-108AA908F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626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9608-443E-4835-852E-3B3C1DA95C51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057D0-A998-4C61-90BC-108AA908F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4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C9608-443E-4835-852E-3B3C1DA95C51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057D0-A998-4C61-90BC-108AA908F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270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397029" y="2311490"/>
            <a:ext cx="5988999" cy="24122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Izvještaj</a:t>
            </a:r>
            <a:endParaRPr kumimoji="0" lang="hr-HR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Sekcije za analitičku kemiju i spektroskopiju</a:t>
            </a:r>
            <a:endParaRPr kumimoji="0" lang="hr-HR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Hrvatskog kemijskog društva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altLang="en-US" sz="24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za razdoblje rujan 2016. – rujan 2017.</a:t>
            </a:r>
            <a:endParaRPr kumimoji="0" lang="hr-HR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" y="720000"/>
            <a:ext cx="1260000" cy="12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195906" y="5080238"/>
            <a:ext cx="41974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hr-HR" sz="1600" dirty="0" smtClean="0"/>
              <a:t>Godišnja skupština Hrvatskog kemijskog društva </a:t>
            </a:r>
            <a:endParaRPr lang="hr-HR" sz="1600" dirty="0"/>
          </a:p>
          <a:p>
            <a:pPr algn="r"/>
            <a:r>
              <a:rPr lang="hr-HR" sz="1600" dirty="0" smtClean="0"/>
              <a:t>12. rujna 2017.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81324" y="6552096"/>
            <a:ext cx="35522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1200" dirty="0" smtClean="0"/>
              <a:t>Godišnja skupština Hrvatskog kemijskog društva 2017.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6552096"/>
            <a:ext cx="29187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1200" dirty="0" smtClean="0"/>
              <a:t>Sekcija za analitičku kemiju i spektroskopiju </a:t>
            </a:r>
            <a:endParaRPr lang="hr-HR" sz="1200" dirty="0"/>
          </a:p>
        </p:txBody>
      </p:sp>
      <p:sp>
        <p:nvSpPr>
          <p:cNvPr id="13" name="Rectangle 12"/>
          <p:cNvSpPr/>
          <p:nvPr/>
        </p:nvSpPr>
        <p:spPr>
          <a:xfrm>
            <a:off x="0" y="6480000"/>
            <a:ext cx="9144000" cy="5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042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" y="144000"/>
            <a:ext cx="72390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000" y="144000"/>
            <a:ext cx="71437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458314" y="324000"/>
            <a:ext cx="4419004" cy="63965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alt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hr-HR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sastanak</a:t>
            </a:r>
            <a:endParaRPr kumimoji="0" lang="hr-HR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Sekcije za analitičku kemiju i spektroskopiju</a:t>
            </a:r>
            <a:endParaRPr kumimoji="0" lang="hr-HR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Hrvatskog kemijskog društva</a:t>
            </a:r>
            <a:endParaRPr kumimoji="0" lang="hr-HR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1638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en-U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</a:t>
            </a:r>
            <a:endParaRPr kumimoji="0" lang="hr-H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540000" y="1080000"/>
            <a:ext cx="7988703" cy="4744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altLang="en-US" sz="1600" b="1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hr-HR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rijeda, 8. veljače 2017., od 14.00 do 16.15 sati</a:t>
            </a:r>
            <a:endParaRPr kumimoji="0" lang="hr-HR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Kemijski odsjek Prirodoslovno-matematičkog fakulteta Sveučilišta u Zagrebu</a:t>
            </a:r>
            <a:endParaRPr kumimoji="0" lang="hr-HR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lvl="0"/>
            <a:r>
              <a:rPr kumimoji="0" lang="hr-HR" altLang="en-US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Tema sastanka</a:t>
            </a:r>
            <a:r>
              <a:rPr kumimoji="0" lang="hr-HR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r-HR" sz="1600" i="1" dirty="0" smtClean="0">
                <a:latin typeface="+mn-lt"/>
              </a:rPr>
              <a:t>Primijenjena Ramanova spektroskopija</a:t>
            </a:r>
          </a:p>
          <a:p>
            <a:pPr lvl="0"/>
            <a:endParaRPr kumimoji="0" lang="hr-HR" altLang="en-US" sz="3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hr-HR" altLang="en-US" sz="16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Moderator:       Dr. sc. Adriana Kenđel, PMF</a:t>
            </a:r>
            <a:endParaRPr kumimoji="0" lang="hr-HR" altLang="en-US" sz="1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en-US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Program sastanka</a:t>
            </a:r>
            <a:r>
              <a:rPr kumimoji="0" lang="hr-HR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en-US" sz="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14.00-14.05</a:t>
            </a:r>
            <a:r>
              <a:rPr kumimoji="0" lang="hr-HR" alt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kumimoji="0" lang="hr-HR" altLang="en-US" sz="16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Uvodna riječ</a:t>
            </a:r>
            <a:endParaRPr kumimoji="0" lang="hr-HR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en-US" sz="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en-US" sz="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kumimoji="0" lang="hr-HR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14.05-14.40</a:t>
            </a:r>
            <a:r>
              <a:rPr lang="hr-HR" altLang="en-US" sz="16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kumimoji="0" lang="hr-HR" alt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hr-HR" sz="1600" b="1" dirty="0">
                <a:solidFill>
                  <a:srgbClr val="FF0000"/>
                </a:solidFill>
                <a:latin typeface="+mn-lt"/>
              </a:rPr>
              <a:t>Reakcije mljevenjem praćene Ramanovom spektroskopijom </a:t>
            </a:r>
            <a:r>
              <a:rPr lang="hr-HR" sz="1600" b="1" i="1" dirty="0">
                <a:solidFill>
                  <a:srgbClr val="FF0000"/>
                </a:solidFill>
                <a:latin typeface="+mn-lt"/>
              </a:rPr>
              <a:t>in </a:t>
            </a:r>
            <a:r>
              <a:rPr lang="hr-HR" sz="1600" b="1" i="1" dirty="0" smtClean="0">
                <a:solidFill>
                  <a:srgbClr val="FF0000"/>
                </a:solidFill>
                <a:latin typeface="+mn-lt"/>
              </a:rPr>
              <a:t>situ</a:t>
            </a:r>
            <a:r>
              <a:rPr kumimoji="0" lang="hr-HR" alt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endParaRPr kumimoji="0" lang="hr-HR" altLang="en-US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n-lt"/>
            </a:endParaRPr>
          </a:p>
          <a:p>
            <a:pPr lvl="0"/>
            <a:r>
              <a:rPr kumimoji="0" lang="hr-HR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       </a:t>
            </a:r>
            <a:r>
              <a:rPr lang="hr-HR" sz="1600" dirty="0">
                <a:latin typeface="+mn-lt"/>
              </a:rPr>
              <a:t>Dr. sc. Ivan Halasz, v. zn. sur., </a:t>
            </a:r>
            <a:r>
              <a:rPr lang="hr-HR" sz="1600" dirty="0" smtClean="0">
                <a:latin typeface="+mn-lt"/>
              </a:rPr>
              <a:t>IRB</a:t>
            </a:r>
          </a:p>
          <a:p>
            <a:pPr lvl="0"/>
            <a:endParaRPr lang="hr-HR" sz="300" dirty="0" smtClean="0">
              <a:latin typeface="+mn-lt"/>
            </a:endParaRPr>
          </a:p>
          <a:p>
            <a:pPr lvl="0"/>
            <a:r>
              <a:rPr lang="hr-HR" altLang="en-US" sz="16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14.40-15.15     </a:t>
            </a:r>
            <a:r>
              <a:rPr lang="hr-HR" altLang="en-US" sz="1600" dirty="0" smtClean="0">
                <a:solidFill>
                  <a:srgbClr val="FF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hr-HR" sz="1600" b="1" dirty="0">
                <a:solidFill>
                  <a:srgbClr val="FF0000"/>
                </a:solidFill>
                <a:latin typeface="+mn-lt"/>
              </a:rPr>
              <a:t>Ramanova spektroskopija nanostrukturiranih metalnih oksida i </a:t>
            </a:r>
            <a:r>
              <a:rPr lang="hr-HR" sz="1600" b="1" dirty="0" smtClean="0">
                <a:solidFill>
                  <a:srgbClr val="FF0000"/>
                </a:solidFill>
                <a:latin typeface="+mn-lt"/>
              </a:rPr>
              <a:t>keramika</a:t>
            </a:r>
            <a:r>
              <a:rPr lang="hr-HR" altLang="en-US" sz="1600" dirty="0" smtClean="0">
                <a:solidFill>
                  <a:srgbClr val="FF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endParaRPr lang="hr-HR" altLang="en-US" sz="1600" dirty="0">
              <a:solidFill>
                <a:srgbClr val="FF0000"/>
              </a:solidFill>
              <a:latin typeface="+mn-lt"/>
            </a:endParaRPr>
          </a:p>
          <a:p>
            <a:pPr lvl="0"/>
            <a:r>
              <a:rPr lang="hr-HR" altLang="en-US" sz="16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       </a:t>
            </a:r>
            <a:r>
              <a:rPr lang="hr-HR" sz="1600" dirty="0">
                <a:latin typeface="+mn-lt"/>
              </a:rPr>
              <a:t>Dr. sc. Andreja Gajović, zn. savj., </a:t>
            </a:r>
            <a:r>
              <a:rPr lang="hr-HR" altLang="en-US" sz="16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IRB</a:t>
            </a:r>
            <a:endParaRPr kumimoji="0" lang="hr-HR" altLang="en-US" sz="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en-US" sz="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15.15-15.35</a:t>
            </a:r>
            <a:r>
              <a:rPr kumimoji="0" lang="hr-HR" alt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kumimoji="0" lang="hr-HR" altLang="en-US" sz="1600" b="1" i="0" u="none" strike="noStrike" cap="none" normalizeH="0" baseline="0" dirty="0" smtClean="0">
                <a:ln>
                  <a:noFill/>
                </a:ln>
                <a:solidFill>
                  <a:srgbClr val="0099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Pauza </a:t>
            </a:r>
            <a:r>
              <a:rPr kumimoji="0" lang="hr-HR" altLang="en-US" sz="1600" b="1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(Ansar-analitika</a:t>
            </a:r>
            <a:r>
              <a:rPr kumimoji="0" lang="hr-HR" altLang="en-US" sz="1600" b="1" i="0" u="none" strike="noStrike" cap="none" normalizeH="0" dirty="0" smtClean="0">
                <a:ln>
                  <a:noFill/>
                </a:ln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d.o.o)</a:t>
            </a:r>
            <a:endParaRPr kumimoji="0" lang="hr-HR" altLang="en-US" sz="1600" b="1" i="0" u="none" strike="noStrike" cap="none" normalizeH="0" baseline="0" dirty="0" smtClean="0">
              <a:ln>
                <a:noFill/>
              </a:ln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en-US" sz="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lvl="0"/>
            <a:r>
              <a:rPr kumimoji="0" lang="hr-HR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15.35-16.10</a:t>
            </a:r>
            <a:r>
              <a:rPr kumimoji="0" lang="hr-HR" alt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kumimoji="0" lang="hr-HR" alt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hr-HR" sz="1600" b="1" dirty="0">
                <a:solidFill>
                  <a:srgbClr val="FF0000"/>
                </a:solidFill>
                <a:latin typeface="+mn-lt"/>
              </a:rPr>
              <a:t>Ramanova spektroskopija u službi </a:t>
            </a:r>
            <a:r>
              <a:rPr lang="hr-HR" sz="1600" b="1" dirty="0" smtClean="0">
                <a:solidFill>
                  <a:srgbClr val="FF0000"/>
                </a:solidFill>
                <a:latin typeface="+mn-lt"/>
              </a:rPr>
              <a:t>zakona</a:t>
            </a:r>
            <a:r>
              <a:rPr kumimoji="0" lang="hr-HR" alt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endParaRPr kumimoji="0" lang="hr-HR" altLang="en-US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n-lt"/>
            </a:endParaRPr>
          </a:p>
          <a:p>
            <a:pPr lvl="0"/>
            <a:r>
              <a:rPr kumimoji="0" lang="hr-HR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     </a:t>
            </a:r>
            <a:r>
              <a:rPr lang="hr-HR" altLang="en-US" sz="16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altLang="en-US" sz="1600" b="1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1600" dirty="0">
                <a:latin typeface="+mn-lt"/>
              </a:rPr>
              <a:t>Dr. sc. Ivana Bačić, Centar za forenzična ispitivanja, istraživanja i vještačenja </a:t>
            </a:r>
            <a:r>
              <a:rPr lang="hr-HR" sz="1600" dirty="0" smtClean="0">
                <a:latin typeface="+mn-lt"/>
              </a:rPr>
              <a:t>	       „Ivan Vučetić“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en-US" sz="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16.10	       </a:t>
            </a:r>
            <a:r>
              <a:rPr kumimoji="0" lang="hr-HR" altLang="en-US" sz="16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Završna riječ</a:t>
            </a:r>
            <a:endParaRPr kumimoji="0" lang="hr-HR" altLang="en-US" sz="1600" b="1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972000"/>
            <a:ext cx="9144000" cy="5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TextBox 15"/>
          <p:cNvSpPr txBox="1"/>
          <p:nvPr/>
        </p:nvSpPr>
        <p:spPr>
          <a:xfrm>
            <a:off x="5581324" y="6552096"/>
            <a:ext cx="35522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1200" dirty="0" smtClean="0"/>
              <a:t>Godišnja skupština Hrvatskog kemijskog društva 2017.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0" y="6552096"/>
            <a:ext cx="29187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1200" dirty="0" smtClean="0"/>
              <a:t>Sekcija za analitičku kemiju i spektroskopiju </a:t>
            </a:r>
            <a:endParaRPr lang="hr-HR" sz="1200" dirty="0"/>
          </a:p>
        </p:txBody>
      </p:sp>
      <p:sp>
        <p:nvSpPr>
          <p:cNvPr id="18" name="Rectangle 17"/>
          <p:cNvSpPr/>
          <p:nvPr/>
        </p:nvSpPr>
        <p:spPr>
          <a:xfrm>
            <a:off x="0" y="6480000"/>
            <a:ext cx="9144000" cy="5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4839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" y="144000"/>
            <a:ext cx="72390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443899" y="350344"/>
            <a:ext cx="5750985" cy="63965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alt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2017 Annual Meeting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Division of Analytical Chemistry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r-HR" b="1" dirty="0"/>
              <a:t>European Association for Chemical and Molecular Sciences</a:t>
            </a:r>
            <a:endParaRPr kumimoji="0" lang="hr-HR" alt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1638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en-U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</a:t>
            </a:r>
            <a:endParaRPr kumimoji="0" lang="hr-H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972000"/>
            <a:ext cx="9144000" cy="5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5" name="Picture 14" descr="Logo Division of Analytical Chemistr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4884" y="172603"/>
            <a:ext cx="1728594" cy="64479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540000" y="1080000"/>
            <a:ext cx="74439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600" b="1" dirty="0" smtClean="0"/>
              <a:t>Ponedjeljak, 28. kolovoza 2017., od 9.00</a:t>
            </a:r>
            <a:r>
              <a:rPr lang="hr-HR" sz="1600" b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hr-HR" sz="1600" b="1" dirty="0" smtClean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do </a:t>
            </a:r>
            <a:r>
              <a:rPr lang="hr-HR" sz="1600" b="1" dirty="0" smtClean="0"/>
              <a:t>13.00 </a:t>
            </a:r>
            <a:r>
              <a:rPr lang="hr-HR" sz="1600" b="1" dirty="0"/>
              <a:t>sati </a:t>
            </a:r>
            <a:endParaRPr lang="hr-HR" sz="1600" b="1" dirty="0" smtClean="0"/>
          </a:p>
          <a:p>
            <a:r>
              <a:rPr lang="hr-HR" sz="1600" b="1" dirty="0" smtClean="0"/>
              <a:t>Aula Magna, Stockholm University, Švedska – XIX </a:t>
            </a:r>
            <a:r>
              <a:rPr lang="hr-HR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EUROANALYSIS 2017</a:t>
            </a:r>
            <a:r>
              <a:rPr lang="hr-HR" sz="1600" b="1" dirty="0" smtClean="0"/>
              <a:t> </a:t>
            </a:r>
            <a:endParaRPr lang="hr-HR" sz="1600" b="1" dirty="0"/>
          </a:p>
        </p:txBody>
      </p:sp>
      <p:sp>
        <p:nvSpPr>
          <p:cNvPr id="3" name="Rectangle 2"/>
          <p:cNvSpPr/>
          <p:nvPr/>
        </p:nvSpPr>
        <p:spPr>
          <a:xfrm>
            <a:off x="540000" y="1620000"/>
            <a:ext cx="79903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Delegati kemijskih društava – Austrija, Češka, Hrvatska, Italija, Nizozemska, </a:t>
            </a:r>
            <a:r>
              <a:rPr lang="hr-H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Norveška, Njemačka, Portugal</a:t>
            </a:r>
            <a:r>
              <a:rPr lang="hr-HR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Rumunjska, Rusija, Slovenija, Srbija, Španjolska, Švedska, Švicarska, Turska, Velika Britanija</a:t>
            </a:r>
            <a:endParaRPr lang="hr-HR" sz="1600" dirty="0"/>
          </a:p>
        </p:txBody>
      </p:sp>
      <p:sp>
        <p:nvSpPr>
          <p:cNvPr id="9" name="Rectangle 8"/>
          <p:cNvSpPr/>
          <p:nvPr/>
        </p:nvSpPr>
        <p:spPr>
          <a:xfrm>
            <a:off x="548626" y="3024000"/>
            <a:ext cx="6838090" cy="20621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6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voditelja istraživačkih skupina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r-HR" sz="1600" dirty="0" smtClean="0"/>
              <a:t>„Education in Analytical Chemistry“ (2016</a:t>
            </a:r>
            <a:r>
              <a:rPr lang="hr-HR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–2019)</a:t>
            </a:r>
            <a:endParaRPr lang="hr-HR" sz="1600" dirty="0" smtClean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r-HR" sz="1600" dirty="0" smtClean="0"/>
              <a:t>„Quality Assurance and Accreditation“ (2017</a:t>
            </a:r>
            <a:r>
              <a:rPr lang="hr-HR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–2020)</a:t>
            </a:r>
            <a:endParaRPr lang="hr-HR" sz="1600" dirty="0" smtClean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r-HR" sz="1600" dirty="0" smtClean="0"/>
              <a:t>„History“ (</a:t>
            </a:r>
            <a:r>
              <a:rPr lang="hr-HR" sz="1600" dirty="0"/>
              <a:t>2017</a:t>
            </a:r>
            <a:r>
              <a:rPr lang="hr-HR" sz="1600" dirty="0">
                <a:latin typeface="Calibri" panose="020F0502020204030204" pitchFamily="34" charset="0"/>
                <a:cs typeface="Calibri" panose="020F0502020204030204" pitchFamily="34" charset="0"/>
              </a:rPr>
              <a:t>–2020)</a:t>
            </a:r>
            <a:endParaRPr lang="hr-HR" sz="1600" dirty="0" smtClean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r-HR" sz="1600" dirty="0" smtClean="0"/>
              <a:t>„Bioanalytics“ (2017</a:t>
            </a:r>
            <a:r>
              <a:rPr lang="hr-HR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–2018)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r-HR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„Nanoanalytics” </a:t>
            </a:r>
            <a:r>
              <a:rPr lang="hr-HR" sz="1600" dirty="0"/>
              <a:t>(2017</a:t>
            </a:r>
            <a:r>
              <a:rPr lang="hr-HR" sz="1600" dirty="0">
                <a:latin typeface="Calibri" panose="020F0502020204030204" pitchFamily="34" charset="0"/>
                <a:cs typeface="Calibri" panose="020F0502020204030204" pitchFamily="34" charset="0"/>
              </a:rPr>
              <a:t>–2018</a:t>
            </a:r>
            <a:r>
              <a:rPr lang="hr-HR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hr-HR" sz="1600" dirty="0" smtClean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r-HR" sz="1600" dirty="0" smtClean="0"/>
              <a:t>„Chemometrics“ (2015</a:t>
            </a:r>
            <a:r>
              <a:rPr lang="hr-HR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–2018)</a:t>
            </a:r>
            <a:endParaRPr lang="hr-HR" sz="1600" dirty="0" smtClean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r-HR" sz="1600" dirty="0" smtClean="0"/>
              <a:t>„Analytical Chemistry in Archaeology and Cultural Heritage</a:t>
            </a:r>
            <a:r>
              <a:rPr lang="en-US" sz="1600" dirty="0" smtClean="0"/>
              <a:t>“</a:t>
            </a:r>
            <a:r>
              <a:rPr lang="hr-HR" sz="1600" dirty="0" smtClean="0"/>
              <a:t> (završeno)  </a:t>
            </a:r>
            <a:endParaRPr lang="hr-HR" sz="16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9999" y="5040000"/>
            <a:ext cx="80864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voditelja</a:t>
            </a:r>
            <a:r>
              <a:rPr lang="hr-HR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organizacije </a:t>
            </a:r>
            <a:r>
              <a:rPr lang="hr-HR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znanstvenih skupova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r-HR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EUROANALYSIS XIX</a:t>
            </a:r>
            <a:r>
              <a:rPr lang="hr-H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28.08.</a:t>
            </a:r>
            <a:r>
              <a:rPr lang="hr-H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‒</a:t>
            </a:r>
            <a:r>
              <a:rPr lang="hr-HR" sz="1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01.09.</a:t>
            </a:r>
            <a:r>
              <a:rPr lang="hr-HR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2017., Stockholm, Švedska </a:t>
            </a:r>
            <a:r>
              <a:rPr lang="hr-HR" sz="16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skup u tijeku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r-HR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EUROANALYSIS XX</a:t>
            </a:r>
            <a:r>
              <a:rPr lang="hr-H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01.</a:t>
            </a:r>
            <a:r>
              <a:rPr lang="hr-H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‒</a:t>
            </a:r>
            <a:r>
              <a:rPr lang="hr-HR" sz="1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0</a:t>
            </a:r>
            <a:r>
              <a:rPr lang="hr-HR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5.09.2019., Istanbul, Turska </a:t>
            </a:r>
            <a:r>
              <a:rPr lang="hr-HR" sz="16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organizacija skupa u tijeku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r-HR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EUROANALYSIS XXI, 2021., </a:t>
            </a:r>
            <a:r>
              <a:rPr lang="hr-H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Maastricht</a:t>
            </a:r>
            <a:r>
              <a:rPr lang="hr-HR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Nizozemska </a:t>
            </a:r>
            <a:r>
              <a:rPr lang="hr-HR" sz="16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hr-HR" sz="1600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odobrena organizacija  </a:t>
            </a:r>
            <a:endParaRPr lang="hr-HR" sz="1600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9999" y="6120000"/>
            <a:ext cx="744397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Sljedeći sastanak Sekcije (DAC-EuCheMS): </a:t>
            </a:r>
            <a:r>
              <a:rPr lang="hr-HR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26. kolovoz 2018., Liverpool, UK</a:t>
            </a:r>
            <a:endParaRPr lang="hr-HR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5581324" y="6552096"/>
            <a:ext cx="35522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1200" dirty="0" smtClean="0"/>
              <a:t>Godišnja skupština Hrvatskog kemijskog društva 2017.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0" y="6552096"/>
            <a:ext cx="29187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1200" dirty="0" smtClean="0"/>
              <a:t>Sekcija za analitičku kemiju i spektroskopiju </a:t>
            </a:r>
            <a:endParaRPr lang="hr-HR" sz="1200" dirty="0"/>
          </a:p>
        </p:txBody>
      </p:sp>
      <p:sp>
        <p:nvSpPr>
          <p:cNvPr id="21" name="Rectangle 20"/>
          <p:cNvSpPr/>
          <p:nvPr/>
        </p:nvSpPr>
        <p:spPr>
          <a:xfrm>
            <a:off x="0" y="6480000"/>
            <a:ext cx="9144000" cy="5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539999" y="2412000"/>
            <a:ext cx="7798037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6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Izvještaji: </a:t>
            </a:r>
          </a:p>
          <a:p>
            <a:endParaRPr lang="hr-HR" sz="3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pročelnice </a:t>
            </a:r>
            <a:r>
              <a:rPr lang="hr-H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radu Upravnog odbora Sekcije; izbor </a:t>
            </a:r>
            <a:r>
              <a:rPr lang="hr-HR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tajnice i članova </a:t>
            </a:r>
            <a:r>
              <a:rPr lang="hr-H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Upravnog odbora</a:t>
            </a:r>
          </a:p>
        </p:txBody>
      </p:sp>
    </p:spTree>
    <p:extLst>
      <p:ext uri="{BB962C8B-B14F-4D97-AF65-F5344CB8AC3E}">
        <p14:creationId xmlns:p14="http://schemas.microsoft.com/office/powerpoint/2010/main" val="3800005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10" grpId="0"/>
      <p:bldP spid="16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745</TotalTime>
  <Words>338</Words>
  <Application>Microsoft Office PowerPoint</Application>
  <PresentationFormat>On-screen Show (4:3)</PresentationFormat>
  <Paragraphs>63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Snezana</dc:creator>
  <cp:lastModifiedBy>Snezana</cp:lastModifiedBy>
  <cp:revision>58</cp:revision>
  <dcterms:created xsi:type="dcterms:W3CDTF">2016-09-21T08:40:07Z</dcterms:created>
  <dcterms:modified xsi:type="dcterms:W3CDTF">2017-09-05T06:44:13Z</dcterms:modified>
</cp:coreProperties>
</file>